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B907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910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BA790-1FDA-4D4C-B2FC-5F4B00DF60F4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D6B298B-74FF-4A68-8477-1FF4855059B9}">
      <dgm:prSet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rtl="0"/>
          <a:r>
            <a:rPr lang="ru-RU" sz="1600" b="1" dirty="0" smtClean="0">
              <a:solidFill>
                <a:schemeClr val="accent2">
                  <a:lumMod val="75000"/>
                </a:schemeClr>
              </a:solidFill>
            </a:rPr>
            <a:t>Спокойно воспринимать отказ ребенка идти в </a:t>
          </a:r>
          <a:r>
            <a:rPr lang="ru-RU" sz="1600" b="1" dirty="0" err="1" smtClean="0">
              <a:solidFill>
                <a:schemeClr val="accent2">
                  <a:lumMod val="75000"/>
                </a:schemeClr>
              </a:solidFill>
            </a:rPr>
            <a:t>д</a:t>
          </a:r>
          <a:r>
            <a:rPr lang="ru-RU" sz="1600" b="1" dirty="0" smtClean="0">
              <a:solidFill>
                <a:schemeClr val="accent2">
                  <a:lumMod val="75000"/>
                </a:schemeClr>
              </a:solidFill>
            </a:rPr>
            <a:t>/садик</a:t>
          </a:r>
          <a:endParaRPr lang="ru-RU" sz="1600" b="1" dirty="0">
            <a:solidFill>
              <a:schemeClr val="accent2">
                <a:lumMod val="75000"/>
              </a:schemeClr>
            </a:solidFill>
          </a:endParaRPr>
        </a:p>
      </dgm:t>
    </dgm:pt>
    <dgm:pt modelId="{9FCA7923-4A97-4D9C-9F0A-BA8EDCF4881D}" type="parTrans" cxnId="{43E5F2CC-276A-4BDF-9D9D-7DB7CB42D966}">
      <dgm:prSet/>
      <dgm:spPr/>
      <dgm:t>
        <a:bodyPr/>
        <a:lstStyle/>
        <a:p>
          <a:endParaRPr lang="ru-RU"/>
        </a:p>
      </dgm:t>
    </dgm:pt>
    <dgm:pt modelId="{DD099335-C668-4A66-8EB0-F7E0D8E4D7F4}" type="sibTrans" cxnId="{43E5F2CC-276A-4BDF-9D9D-7DB7CB42D966}">
      <dgm:prSet/>
      <dgm:spPr/>
      <dgm:t>
        <a:bodyPr/>
        <a:lstStyle/>
        <a:p>
          <a:endParaRPr lang="ru-RU"/>
        </a:p>
      </dgm:t>
    </dgm:pt>
    <dgm:pt modelId="{62C81C7D-DE95-4019-B202-D1D66E93A054}">
      <dgm:prSet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rtl="0"/>
          <a:r>
            <a:rPr lang="ru-RU" sz="1400" b="1" dirty="0" smtClean="0">
              <a:solidFill>
                <a:schemeClr val="accent2">
                  <a:lumMod val="75000"/>
                </a:schemeClr>
              </a:solidFill>
            </a:rPr>
            <a:t>Развивать самостоятельность: умение пользоваться горшком, уметь умывать и раздеваться, кушать ложкой.</a:t>
          </a:r>
          <a:endParaRPr lang="ru-RU" sz="1400" b="1" dirty="0">
            <a:solidFill>
              <a:schemeClr val="accent2">
                <a:lumMod val="75000"/>
              </a:schemeClr>
            </a:solidFill>
          </a:endParaRPr>
        </a:p>
      </dgm:t>
    </dgm:pt>
    <dgm:pt modelId="{053AF81B-8BAA-4ADD-9262-70B7F82ACD87}" type="parTrans" cxnId="{BE1B4C6C-3BD2-4757-9AF8-A1BCFD2A7FA6}">
      <dgm:prSet/>
      <dgm:spPr/>
      <dgm:t>
        <a:bodyPr/>
        <a:lstStyle/>
        <a:p>
          <a:endParaRPr lang="ru-RU"/>
        </a:p>
      </dgm:t>
    </dgm:pt>
    <dgm:pt modelId="{6FDC52FB-DCE6-4310-879F-1A1DF4909882}" type="sibTrans" cxnId="{BE1B4C6C-3BD2-4757-9AF8-A1BCFD2A7FA6}">
      <dgm:prSet/>
      <dgm:spPr/>
      <dgm:t>
        <a:bodyPr/>
        <a:lstStyle/>
        <a:p>
          <a:endParaRPr lang="ru-RU"/>
        </a:p>
      </dgm:t>
    </dgm:pt>
    <dgm:pt modelId="{2731BB08-5A14-40FD-B416-4339BAFB1FD6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0"/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В период адаптации обеспечить ребенку максимальную двигательную активность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FA7DA903-8CF0-4B84-BC46-52086211BE2D}" type="parTrans" cxnId="{ACCFF78A-4CBA-4C26-8B8C-212AC843303E}">
      <dgm:prSet/>
      <dgm:spPr/>
      <dgm:t>
        <a:bodyPr/>
        <a:lstStyle/>
        <a:p>
          <a:endParaRPr lang="ru-RU"/>
        </a:p>
      </dgm:t>
    </dgm:pt>
    <dgm:pt modelId="{3443C608-B8AB-4EC3-A7D0-D67648BB7A28}" type="sibTrans" cxnId="{ACCFF78A-4CBA-4C26-8B8C-212AC843303E}">
      <dgm:prSet/>
      <dgm:spPr/>
      <dgm:t>
        <a:bodyPr/>
        <a:lstStyle/>
        <a:p>
          <a:endParaRPr lang="ru-RU"/>
        </a:p>
      </dgm:t>
    </dgm:pt>
    <dgm:pt modelId="{E49487A9-1175-4525-A237-8A68E7167788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0"/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Обязательно, заранее познакомить  ребенка с воспитателем и новой для него обстановкой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B08C8535-8103-4299-A740-6DBA20C653CC}" type="parTrans" cxnId="{F4ED4291-7509-4DB3-B6C6-536CBC2DC818}">
      <dgm:prSet/>
      <dgm:spPr/>
      <dgm:t>
        <a:bodyPr/>
        <a:lstStyle/>
        <a:p>
          <a:endParaRPr lang="ru-RU"/>
        </a:p>
      </dgm:t>
    </dgm:pt>
    <dgm:pt modelId="{C3C8CA74-A305-4111-A59E-E317877F83CC}" type="sibTrans" cxnId="{F4ED4291-7509-4DB3-B6C6-536CBC2DC818}">
      <dgm:prSet/>
      <dgm:spPr/>
      <dgm:t>
        <a:bodyPr/>
        <a:lstStyle/>
        <a:p>
          <a:endParaRPr lang="ru-RU"/>
        </a:p>
      </dgm:t>
    </dgm:pt>
    <dgm:pt modelId="{778233D7-D3D9-4891-A8EA-F9218F5C6B40}">
      <dgm:prSet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0"/>
          <a:r>
            <a:rPr lang="ru-RU" sz="1400" b="1" dirty="0" smtClean="0">
              <a:solidFill>
                <a:schemeClr val="accent2">
                  <a:lumMod val="75000"/>
                </a:schemeClr>
              </a:solidFill>
            </a:rPr>
            <a:t>По вечерам после садика помогает плавание в бассейне, игры с водой, песком, массаж, спокойная музыка.</a:t>
          </a:r>
          <a:endParaRPr lang="ru-RU" sz="1400" b="1" dirty="0">
            <a:solidFill>
              <a:schemeClr val="accent2">
                <a:lumMod val="75000"/>
              </a:schemeClr>
            </a:solidFill>
          </a:endParaRPr>
        </a:p>
      </dgm:t>
    </dgm:pt>
    <dgm:pt modelId="{F9EFA7A8-338B-4010-B4F9-00531634F59F}" type="parTrans" cxnId="{79A62CCC-4099-44BB-A8E9-CFD329474D83}">
      <dgm:prSet/>
      <dgm:spPr/>
      <dgm:t>
        <a:bodyPr/>
        <a:lstStyle/>
        <a:p>
          <a:endParaRPr lang="ru-RU"/>
        </a:p>
      </dgm:t>
    </dgm:pt>
    <dgm:pt modelId="{C7B97350-9866-49A4-AF19-69E89C1D0E44}" type="sibTrans" cxnId="{79A62CCC-4099-44BB-A8E9-CFD329474D83}">
      <dgm:prSet/>
      <dgm:spPr/>
      <dgm:t>
        <a:bodyPr/>
        <a:lstStyle/>
        <a:p>
          <a:endParaRPr lang="ru-RU"/>
        </a:p>
      </dgm:t>
    </dgm:pt>
    <dgm:pt modelId="{F85B93B2-43AA-450C-A9FF-4ED08D1DCBE6}" type="pres">
      <dgm:prSet presAssocID="{F79BA790-1FDA-4D4C-B2FC-5F4B00DF60F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A1F680-B4C3-4C29-A865-3F77CDE5EC33}" type="pres">
      <dgm:prSet presAssocID="{0D6B298B-74FF-4A68-8477-1FF4855059B9}" presName="node" presStyleLbl="node1" presStyleIdx="0" presStyleCnt="5" custScaleX="188930" custScaleY="91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20A7E-8589-4CE9-B6EC-C927051C90D2}" type="pres">
      <dgm:prSet presAssocID="{DD099335-C668-4A66-8EB0-F7E0D8E4D7F4}" presName="sibTrans" presStyleLbl="sibTrans2D1" presStyleIdx="0" presStyleCnt="5"/>
      <dgm:spPr/>
      <dgm:t>
        <a:bodyPr/>
        <a:lstStyle/>
        <a:p>
          <a:endParaRPr lang="ru-RU"/>
        </a:p>
      </dgm:t>
    </dgm:pt>
    <dgm:pt modelId="{20E755F8-62D4-402D-8E3C-2DD61EE7E241}" type="pres">
      <dgm:prSet presAssocID="{DD099335-C668-4A66-8EB0-F7E0D8E4D7F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75698108-E2E1-4D98-AC26-B71FFAC16A49}" type="pres">
      <dgm:prSet presAssocID="{62C81C7D-DE95-4019-B202-D1D66E93A054}" presName="node" presStyleLbl="node1" presStyleIdx="1" presStyleCnt="5" custScaleX="201102" custScaleY="104337" custRadScaleRad="127565" custRadScaleInc="13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64E55-E41C-43F1-AE72-C264713A3E4C}" type="pres">
      <dgm:prSet presAssocID="{6FDC52FB-DCE6-4310-879F-1A1DF490988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9F96CA07-F96C-452C-83A4-E9DDCCF194A9}" type="pres">
      <dgm:prSet presAssocID="{6FDC52FB-DCE6-4310-879F-1A1DF490988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4304377F-8D15-4797-962C-94B00D68C873}" type="pres">
      <dgm:prSet presAssocID="{2731BB08-5A14-40FD-B416-4339BAFB1FD6}" presName="node" presStyleLbl="node1" presStyleIdx="2" presStyleCnt="5" custScaleX="195373" custScaleY="100282" custRadScaleRad="127743" custRadScaleInc="-46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A822B-EB70-43D9-B806-2BAA80DFCAA0}" type="pres">
      <dgm:prSet presAssocID="{3443C608-B8AB-4EC3-A7D0-D67648BB7A28}" presName="sibTrans" presStyleLbl="sibTrans2D1" presStyleIdx="2" presStyleCnt="5"/>
      <dgm:spPr/>
      <dgm:t>
        <a:bodyPr/>
        <a:lstStyle/>
        <a:p>
          <a:endParaRPr lang="ru-RU"/>
        </a:p>
      </dgm:t>
    </dgm:pt>
    <dgm:pt modelId="{57E3BCBC-7CA6-47EF-935F-9FD0D57BA799}" type="pres">
      <dgm:prSet presAssocID="{3443C608-B8AB-4EC3-A7D0-D67648BB7A2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1B1134DC-6B27-41D3-AB67-D034B845F2B3}" type="pres">
      <dgm:prSet presAssocID="{E49487A9-1175-4525-A237-8A68E7167788}" presName="node" presStyleLbl="node1" presStyleIdx="3" presStyleCnt="5" custScaleX="199724" custScaleY="116684" custRadScaleRad="124913" custRadScaleInc="43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AE64C-686B-4A58-BDA7-43D9A8093ED2}" type="pres">
      <dgm:prSet presAssocID="{C3C8CA74-A305-4111-A59E-E317877F83CC}" presName="sibTrans" presStyleLbl="sibTrans2D1" presStyleIdx="3" presStyleCnt="5"/>
      <dgm:spPr/>
      <dgm:t>
        <a:bodyPr/>
        <a:lstStyle/>
        <a:p>
          <a:endParaRPr lang="ru-RU"/>
        </a:p>
      </dgm:t>
    </dgm:pt>
    <dgm:pt modelId="{6C357394-BDB9-41DD-8463-E88AF71F8805}" type="pres">
      <dgm:prSet presAssocID="{C3C8CA74-A305-4111-A59E-E317877F83CC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E26A199-9620-4E1A-920F-40B22535610C}" type="pres">
      <dgm:prSet presAssocID="{778233D7-D3D9-4891-A8EA-F9218F5C6B40}" presName="node" presStyleLbl="node1" presStyleIdx="4" presStyleCnt="5" custScaleX="186567" custScaleY="111300" custRadScaleRad="139378" custRadScaleInc="-6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50990-7796-4279-8F7D-A27CA4FFC778}" type="pres">
      <dgm:prSet presAssocID="{C7B97350-9866-49A4-AF19-69E89C1D0E44}" presName="sibTrans" presStyleLbl="sibTrans2D1" presStyleIdx="4" presStyleCnt="5"/>
      <dgm:spPr/>
      <dgm:t>
        <a:bodyPr/>
        <a:lstStyle/>
        <a:p>
          <a:endParaRPr lang="ru-RU"/>
        </a:p>
      </dgm:t>
    </dgm:pt>
    <dgm:pt modelId="{07176879-E71E-4D7C-BDFD-E518CE4E7723}" type="pres">
      <dgm:prSet presAssocID="{C7B97350-9866-49A4-AF19-69E89C1D0E44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8E731246-604E-4AE7-BA4F-C0DB4A17CA30}" type="presOf" srcId="{C3C8CA74-A305-4111-A59E-E317877F83CC}" destId="{6C357394-BDB9-41DD-8463-E88AF71F8805}" srcOrd="1" destOrd="0" presId="urn:microsoft.com/office/officeart/2005/8/layout/cycle2"/>
    <dgm:cxn modelId="{2B355B20-37D9-4430-AAC5-C85EA603DC28}" type="presOf" srcId="{F79BA790-1FDA-4D4C-B2FC-5F4B00DF60F4}" destId="{F85B93B2-43AA-450C-A9FF-4ED08D1DCBE6}" srcOrd="0" destOrd="0" presId="urn:microsoft.com/office/officeart/2005/8/layout/cycle2"/>
    <dgm:cxn modelId="{81C3B150-AA74-46B5-B911-AA143E3AF51B}" type="presOf" srcId="{3443C608-B8AB-4EC3-A7D0-D67648BB7A28}" destId="{57E3BCBC-7CA6-47EF-935F-9FD0D57BA799}" srcOrd="1" destOrd="0" presId="urn:microsoft.com/office/officeart/2005/8/layout/cycle2"/>
    <dgm:cxn modelId="{BE1B4C6C-3BD2-4757-9AF8-A1BCFD2A7FA6}" srcId="{F79BA790-1FDA-4D4C-B2FC-5F4B00DF60F4}" destId="{62C81C7D-DE95-4019-B202-D1D66E93A054}" srcOrd="1" destOrd="0" parTransId="{053AF81B-8BAA-4ADD-9262-70B7F82ACD87}" sibTransId="{6FDC52FB-DCE6-4310-879F-1A1DF4909882}"/>
    <dgm:cxn modelId="{B0129772-D5DE-46CC-AD41-C3F4F9C69D51}" type="presOf" srcId="{778233D7-D3D9-4891-A8EA-F9218F5C6B40}" destId="{FE26A199-9620-4E1A-920F-40B22535610C}" srcOrd="0" destOrd="0" presId="urn:microsoft.com/office/officeart/2005/8/layout/cycle2"/>
    <dgm:cxn modelId="{7B13DC5D-D340-4403-A1FF-6BB9B9A639B8}" type="presOf" srcId="{6FDC52FB-DCE6-4310-879F-1A1DF4909882}" destId="{9F96CA07-F96C-452C-83A4-E9DDCCF194A9}" srcOrd="1" destOrd="0" presId="urn:microsoft.com/office/officeart/2005/8/layout/cycle2"/>
    <dgm:cxn modelId="{8F055825-040A-4CBE-9FFF-795FCEF4F3E4}" type="presOf" srcId="{6FDC52FB-DCE6-4310-879F-1A1DF4909882}" destId="{11764E55-E41C-43F1-AE72-C264713A3E4C}" srcOrd="0" destOrd="0" presId="urn:microsoft.com/office/officeart/2005/8/layout/cycle2"/>
    <dgm:cxn modelId="{8CB883CF-9E4E-4317-81DF-3E5320D8F710}" type="presOf" srcId="{3443C608-B8AB-4EC3-A7D0-D67648BB7A28}" destId="{7FFA822B-EB70-43D9-B806-2BAA80DFCAA0}" srcOrd="0" destOrd="0" presId="urn:microsoft.com/office/officeart/2005/8/layout/cycle2"/>
    <dgm:cxn modelId="{89CB3A46-DDBD-4466-9685-2AF95A0B08C8}" type="presOf" srcId="{DD099335-C668-4A66-8EB0-F7E0D8E4D7F4}" destId="{20E755F8-62D4-402D-8E3C-2DD61EE7E241}" srcOrd="1" destOrd="0" presId="urn:microsoft.com/office/officeart/2005/8/layout/cycle2"/>
    <dgm:cxn modelId="{433D8EF5-B0C8-448F-8DA6-E6E13D6A6F4A}" type="presOf" srcId="{0D6B298B-74FF-4A68-8477-1FF4855059B9}" destId="{41A1F680-B4C3-4C29-A865-3F77CDE5EC33}" srcOrd="0" destOrd="0" presId="urn:microsoft.com/office/officeart/2005/8/layout/cycle2"/>
    <dgm:cxn modelId="{ACCFF78A-4CBA-4C26-8B8C-212AC843303E}" srcId="{F79BA790-1FDA-4D4C-B2FC-5F4B00DF60F4}" destId="{2731BB08-5A14-40FD-B416-4339BAFB1FD6}" srcOrd="2" destOrd="0" parTransId="{FA7DA903-8CF0-4B84-BC46-52086211BE2D}" sibTransId="{3443C608-B8AB-4EC3-A7D0-D67648BB7A28}"/>
    <dgm:cxn modelId="{43E5F2CC-276A-4BDF-9D9D-7DB7CB42D966}" srcId="{F79BA790-1FDA-4D4C-B2FC-5F4B00DF60F4}" destId="{0D6B298B-74FF-4A68-8477-1FF4855059B9}" srcOrd="0" destOrd="0" parTransId="{9FCA7923-4A97-4D9C-9F0A-BA8EDCF4881D}" sibTransId="{DD099335-C668-4A66-8EB0-F7E0D8E4D7F4}"/>
    <dgm:cxn modelId="{9825B6ED-E28E-4D7E-AE87-743559ED915A}" type="presOf" srcId="{E49487A9-1175-4525-A237-8A68E7167788}" destId="{1B1134DC-6B27-41D3-AB67-D034B845F2B3}" srcOrd="0" destOrd="0" presId="urn:microsoft.com/office/officeart/2005/8/layout/cycle2"/>
    <dgm:cxn modelId="{A215CF4A-2FD7-43DB-A62D-2393FE7B2569}" type="presOf" srcId="{C7B97350-9866-49A4-AF19-69E89C1D0E44}" destId="{07176879-E71E-4D7C-BDFD-E518CE4E7723}" srcOrd="1" destOrd="0" presId="urn:microsoft.com/office/officeart/2005/8/layout/cycle2"/>
    <dgm:cxn modelId="{79A62CCC-4099-44BB-A8E9-CFD329474D83}" srcId="{F79BA790-1FDA-4D4C-B2FC-5F4B00DF60F4}" destId="{778233D7-D3D9-4891-A8EA-F9218F5C6B40}" srcOrd="4" destOrd="0" parTransId="{F9EFA7A8-338B-4010-B4F9-00531634F59F}" sibTransId="{C7B97350-9866-49A4-AF19-69E89C1D0E44}"/>
    <dgm:cxn modelId="{96716315-4734-4266-AB04-B28589E59F4E}" type="presOf" srcId="{C7B97350-9866-49A4-AF19-69E89C1D0E44}" destId="{4CD50990-7796-4279-8F7D-A27CA4FFC778}" srcOrd="0" destOrd="0" presId="urn:microsoft.com/office/officeart/2005/8/layout/cycle2"/>
    <dgm:cxn modelId="{B8246EB5-154C-4BAB-908B-E3FA5B5577C6}" type="presOf" srcId="{DD099335-C668-4A66-8EB0-F7E0D8E4D7F4}" destId="{FCA20A7E-8589-4CE9-B6EC-C927051C90D2}" srcOrd="0" destOrd="0" presId="urn:microsoft.com/office/officeart/2005/8/layout/cycle2"/>
    <dgm:cxn modelId="{3E26EEA2-AC59-441A-BDF5-C7D4EA1BA39E}" type="presOf" srcId="{2731BB08-5A14-40FD-B416-4339BAFB1FD6}" destId="{4304377F-8D15-4797-962C-94B00D68C873}" srcOrd="0" destOrd="0" presId="urn:microsoft.com/office/officeart/2005/8/layout/cycle2"/>
    <dgm:cxn modelId="{F4ED4291-7509-4DB3-B6C6-536CBC2DC818}" srcId="{F79BA790-1FDA-4D4C-B2FC-5F4B00DF60F4}" destId="{E49487A9-1175-4525-A237-8A68E7167788}" srcOrd="3" destOrd="0" parTransId="{B08C8535-8103-4299-A740-6DBA20C653CC}" sibTransId="{C3C8CA74-A305-4111-A59E-E317877F83CC}"/>
    <dgm:cxn modelId="{DE99777F-0FF5-4BD5-AD61-54EB3323EA69}" type="presOf" srcId="{C3C8CA74-A305-4111-A59E-E317877F83CC}" destId="{331AE64C-686B-4A58-BDA7-43D9A8093ED2}" srcOrd="0" destOrd="0" presId="urn:microsoft.com/office/officeart/2005/8/layout/cycle2"/>
    <dgm:cxn modelId="{F4066208-D99E-47FF-9DA2-3EC2C0BDAED0}" type="presOf" srcId="{62C81C7D-DE95-4019-B202-D1D66E93A054}" destId="{75698108-E2E1-4D98-AC26-B71FFAC16A49}" srcOrd="0" destOrd="0" presId="urn:microsoft.com/office/officeart/2005/8/layout/cycle2"/>
    <dgm:cxn modelId="{15F94FF7-1DBB-471B-9BA7-3B50AB925790}" type="presParOf" srcId="{F85B93B2-43AA-450C-A9FF-4ED08D1DCBE6}" destId="{41A1F680-B4C3-4C29-A865-3F77CDE5EC33}" srcOrd="0" destOrd="0" presId="urn:microsoft.com/office/officeart/2005/8/layout/cycle2"/>
    <dgm:cxn modelId="{5D1468C6-41E4-405A-9689-BAF75A82829D}" type="presParOf" srcId="{F85B93B2-43AA-450C-A9FF-4ED08D1DCBE6}" destId="{FCA20A7E-8589-4CE9-B6EC-C927051C90D2}" srcOrd="1" destOrd="0" presId="urn:microsoft.com/office/officeart/2005/8/layout/cycle2"/>
    <dgm:cxn modelId="{100388D2-FB5E-4815-B7A5-09CDEA601479}" type="presParOf" srcId="{FCA20A7E-8589-4CE9-B6EC-C927051C90D2}" destId="{20E755F8-62D4-402D-8E3C-2DD61EE7E241}" srcOrd="0" destOrd="0" presId="urn:microsoft.com/office/officeart/2005/8/layout/cycle2"/>
    <dgm:cxn modelId="{43C950EF-EAC8-4543-9165-ACC7AE93E118}" type="presParOf" srcId="{F85B93B2-43AA-450C-A9FF-4ED08D1DCBE6}" destId="{75698108-E2E1-4D98-AC26-B71FFAC16A49}" srcOrd="2" destOrd="0" presId="urn:microsoft.com/office/officeart/2005/8/layout/cycle2"/>
    <dgm:cxn modelId="{78A6A249-73DB-4211-91D7-6632D6448F49}" type="presParOf" srcId="{F85B93B2-43AA-450C-A9FF-4ED08D1DCBE6}" destId="{11764E55-E41C-43F1-AE72-C264713A3E4C}" srcOrd="3" destOrd="0" presId="urn:microsoft.com/office/officeart/2005/8/layout/cycle2"/>
    <dgm:cxn modelId="{43F2DEC3-7868-4ADC-80CD-5DFB8166B7CE}" type="presParOf" srcId="{11764E55-E41C-43F1-AE72-C264713A3E4C}" destId="{9F96CA07-F96C-452C-83A4-E9DDCCF194A9}" srcOrd="0" destOrd="0" presId="urn:microsoft.com/office/officeart/2005/8/layout/cycle2"/>
    <dgm:cxn modelId="{6BAC888B-A85D-49DE-BC42-1F5DA92695A2}" type="presParOf" srcId="{F85B93B2-43AA-450C-A9FF-4ED08D1DCBE6}" destId="{4304377F-8D15-4797-962C-94B00D68C873}" srcOrd="4" destOrd="0" presId="urn:microsoft.com/office/officeart/2005/8/layout/cycle2"/>
    <dgm:cxn modelId="{FE356F43-D960-4DD4-AFE7-98778B56F061}" type="presParOf" srcId="{F85B93B2-43AA-450C-A9FF-4ED08D1DCBE6}" destId="{7FFA822B-EB70-43D9-B806-2BAA80DFCAA0}" srcOrd="5" destOrd="0" presId="urn:microsoft.com/office/officeart/2005/8/layout/cycle2"/>
    <dgm:cxn modelId="{05C21F80-F4BC-47A7-B68E-53915A552514}" type="presParOf" srcId="{7FFA822B-EB70-43D9-B806-2BAA80DFCAA0}" destId="{57E3BCBC-7CA6-47EF-935F-9FD0D57BA799}" srcOrd="0" destOrd="0" presId="urn:microsoft.com/office/officeart/2005/8/layout/cycle2"/>
    <dgm:cxn modelId="{C095FAAE-1E53-4105-8BF4-66B9594DA460}" type="presParOf" srcId="{F85B93B2-43AA-450C-A9FF-4ED08D1DCBE6}" destId="{1B1134DC-6B27-41D3-AB67-D034B845F2B3}" srcOrd="6" destOrd="0" presId="urn:microsoft.com/office/officeart/2005/8/layout/cycle2"/>
    <dgm:cxn modelId="{46488622-53F7-4B5C-AD4D-13ED35CCED1B}" type="presParOf" srcId="{F85B93B2-43AA-450C-A9FF-4ED08D1DCBE6}" destId="{331AE64C-686B-4A58-BDA7-43D9A8093ED2}" srcOrd="7" destOrd="0" presId="urn:microsoft.com/office/officeart/2005/8/layout/cycle2"/>
    <dgm:cxn modelId="{1B54B7E3-DE0A-4581-A657-328E57F8E54B}" type="presParOf" srcId="{331AE64C-686B-4A58-BDA7-43D9A8093ED2}" destId="{6C357394-BDB9-41DD-8463-E88AF71F8805}" srcOrd="0" destOrd="0" presId="urn:microsoft.com/office/officeart/2005/8/layout/cycle2"/>
    <dgm:cxn modelId="{ED660132-C96D-4368-AEBB-488E6D88EF36}" type="presParOf" srcId="{F85B93B2-43AA-450C-A9FF-4ED08D1DCBE6}" destId="{FE26A199-9620-4E1A-920F-40B22535610C}" srcOrd="8" destOrd="0" presId="urn:microsoft.com/office/officeart/2005/8/layout/cycle2"/>
    <dgm:cxn modelId="{1E203668-F14F-4FE0-B33E-03A4D0F036A2}" type="presParOf" srcId="{F85B93B2-43AA-450C-A9FF-4ED08D1DCBE6}" destId="{4CD50990-7796-4279-8F7D-A27CA4FFC778}" srcOrd="9" destOrd="0" presId="urn:microsoft.com/office/officeart/2005/8/layout/cycle2"/>
    <dgm:cxn modelId="{E1059457-E662-42DC-8E91-451CC1C3AE7F}" type="presParOf" srcId="{4CD50990-7796-4279-8F7D-A27CA4FFC778}" destId="{07176879-E71E-4D7C-BDFD-E518CE4E772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A1F680-B4C3-4C29-A865-3F77CDE5EC33}">
      <dsp:nvSpPr>
        <dsp:cNvPr id="0" name=""/>
        <dsp:cNvSpPr/>
      </dsp:nvSpPr>
      <dsp:spPr>
        <a:xfrm>
          <a:off x="2970820" y="3494"/>
          <a:ext cx="2739810" cy="13226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</a:rPr>
            <a:t>Спокойно воспринимать отказ ребенка идти в </a:t>
          </a:r>
          <a:r>
            <a:rPr lang="ru-RU" sz="1600" b="1" kern="1200" dirty="0" err="1" smtClean="0">
              <a:solidFill>
                <a:schemeClr val="accent2">
                  <a:lumMod val="75000"/>
                </a:schemeClr>
              </a:solidFill>
            </a:rPr>
            <a:t>д</a:t>
          </a: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</a:rPr>
            <a:t>/садик</a:t>
          </a:r>
          <a:endParaRPr lang="ru-RU" sz="16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970820" y="3494"/>
        <a:ext cx="2739810" cy="1322687"/>
      </dsp:txXfrm>
    </dsp:sp>
    <dsp:sp modelId="{FCA20A7E-8589-4CE9-B6EC-C927051C90D2}">
      <dsp:nvSpPr>
        <dsp:cNvPr id="0" name=""/>
        <dsp:cNvSpPr/>
      </dsp:nvSpPr>
      <dsp:spPr>
        <a:xfrm rot="1785579">
          <a:off x="5303165" y="1046810"/>
          <a:ext cx="267216" cy="489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785579">
        <a:off x="5303165" y="1046810"/>
        <a:ext cx="267216" cy="489433"/>
      </dsp:txXfrm>
    </dsp:sp>
    <dsp:sp modelId="{75698108-E2E1-4D98-AC26-B71FFAC16A49}">
      <dsp:nvSpPr>
        <dsp:cNvPr id="0" name=""/>
        <dsp:cNvSpPr/>
      </dsp:nvSpPr>
      <dsp:spPr>
        <a:xfrm>
          <a:off x="5183888" y="1224135"/>
          <a:ext cx="2916325" cy="1513066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75000"/>
                </a:schemeClr>
              </a:solidFill>
            </a:rPr>
            <a:t>Развивать самостоятельность: умение пользоваться горшком, уметь умывать и раздеваться, кушать ложкой.</a:t>
          </a:r>
          <a:endParaRPr lang="ru-RU" sz="1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183888" y="1224135"/>
        <a:ext cx="2916325" cy="1513066"/>
      </dsp:txXfrm>
    </dsp:sp>
    <dsp:sp modelId="{11764E55-E41C-43F1-AE72-C264713A3E4C}">
      <dsp:nvSpPr>
        <dsp:cNvPr id="0" name=""/>
        <dsp:cNvSpPr/>
      </dsp:nvSpPr>
      <dsp:spPr>
        <a:xfrm rot="6119078">
          <a:off x="6297520" y="2727808"/>
          <a:ext cx="267966" cy="489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6119078">
        <a:off x="6297520" y="2727808"/>
        <a:ext cx="267966" cy="489433"/>
      </dsp:txXfrm>
    </dsp:sp>
    <dsp:sp modelId="{4304377F-8D15-4797-962C-94B00D68C873}">
      <dsp:nvSpPr>
        <dsp:cNvPr id="0" name=""/>
        <dsp:cNvSpPr/>
      </dsp:nvSpPr>
      <dsp:spPr>
        <a:xfrm>
          <a:off x="4807368" y="3222953"/>
          <a:ext cx="2833244" cy="1454261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75000"/>
                </a:schemeClr>
              </a:solidFill>
            </a:rPr>
            <a:t>В период адаптации обеспечить ребенку максимальную двигательную активность</a:t>
          </a:r>
          <a:endParaRPr lang="ru-RU" sz="1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807368" y="3222953"/>
        <a:ext cx="2833244" cy="1454261"/>
      </dsp:txXfrm>
    </dsp:sp>
    <dsp:sp modelId="{7FFA822B-EB70-43D9-B806-2BAA80DFCAA0}">
      <dsp:nvSpPr>
        <dsp:cNvPr id="0" name=""/>
        <dsp:cNvSpPr/>
      </dsp:nvSpPr>
      <dsp:spPr>
        <a:xfrm rot="10795478">
          <a:off x="4183678" y="3707761"/>
          <a:ext cx="440744" cy="489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795478">
        <a:off x="4183678" y="3707761"/>
        <a:ext cx="440744" cy="489433"/>
      </dsp:txXfrm>
    </dsp:sp>
    <dsp:sp modelId="{1B1134DC-6B27-41D3-AB67-D034B845F2B3}">
      <dsp:nvSpPr>
        <dsp:cNvPr id="0" name=""/>
        <dsp:cNvSpPr/>
      </dsp:nvSpPr>
      <dsp:spPr>
        <a:xfrm>
          <a:off x="1079442" y="3108886"/>
          <a:ext cx="2896341" cy="1692118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75000"/>
                </a:schemeClr>
              </a:solidFill>
            </a:rPr>
            <a:t>Обязательно, заранее познакомить  ребенка с воспитателем и новой для него обстановкой</a:t>
          </a:r>
          <a:endParaRPr lang="ru-RU" sz="1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079442" y="3108886"/>
        <a:ext cx="2896341" cy="1692118"/>
      </dsp:txXfrm>
    </dsp:sp>
    <dsp:sp modelId="{331AE64C-686B-4A58-BDA7-43D9A8093ED2}">
      <dsp:nvSpPr>
        <dsp:cNvPr id="0" name=""/>
        <dsp:cNvSpPr/>
      </dsp:nvSpPr>
      <dsp:spPr>
        <a:xfrm rot="15154697">
          <a:off x="2045324" y="2628564"/>
          <a:ext cx="285729" cy="489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5154697">
        <a:off x="2045324" y="2628564"/>
        <a:ext cx="285729" cy="489433"/>
      </dsp:txXfrm>
    </dsp:sp>
    <dsp:sp modelId="{FE26A199-9620-4E1A-920F-40B22535610C}">
      <dsp:nvSpPr>
        <dsp:cNvPr id="0" name=""/>
        <dsp:cNvSpPr/>
      </dsp:nvSpPr>
      <dsp:spPr>
        <a:xfrm>
          <a:off x="503374" y="1008112"/>
          <a:ext cx="2705542" cy="161404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75000"/>
                </a:schemeClr>
              </a:solidFill>
            </a:rPr>
            <a:t>По вечерам после садика помогает плавание в бассейне, игры с водой, песком, массаж, спокойная музыка.</a:t>
          </a:r>
          <a:endParaRPr lang="ru-RU" sz="1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03374" y="1008112"/>
        <a:ext cx="2705542" cy="1614041"/>
      </dsp:txXfrm>
    </dsp:sp>
    <dsp:sp modelId="{4CD50990-7796-4279-8F7D-A27CA4FFC778}">
      <dsp:nvSpPr>
        <dsp:cNvPr id="0" name=""/>
        <dsp:cNvSpPr/>
      </dsp:nvSpPr>
      <dsp:spPr>
        <a:xfrm rot="20109427">
          <a:off x="3007278" y="979722"/>
          <a:ext cx="249476" cy="489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20109427">
        <a:off x="3007278" y="979722"/>
        <a:ext cx="249476" cy="489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Адаптация ребенка к детскому саду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b="1" i="1" dirty="0" smtClean="0"/>
              <a:t> 		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Еще вчера ваш малыш делал свои первые шаги... Время летит незаметно, и вот уже маме пора выходить на работу — а это значит, что пришло время отдавать его в детский сад. Что ждет вашего кроху за стенами садика, быстро ли он привыкнет, будет ли часто болеть... Вопросы, сомнения, переживания естественны для родителей, ведь на 4-5 лет детский сад станет частью вашей жизни, от него во многом будет зависеть и развитие, и здоровье, и душевное благополучие ребенка. Поэтому очень важно, сможет ли ваш малыш успешно адаптироваться к детскому саду, и помочь ему в этом — задача не только воспитателей. В первую очередь — это забота мамы и папы.	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user\Desktop\37910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6459" y="5556163"/>
            <a:ext cx="2277541" cy="1301837"/>
          </a:xfrm>
          <a:prstGeom prst="rect">
            <a:avLst/>
          </a:prstGeom>
          <a:noFill/>
        </p:spPr>
      </p:pic>
      <p:pic>
        <p:nvPicPr>
          <p:cNvPr id="1028" name="Picture 4" descr="C:\Users\user\Desktop\4770448-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48680"/>
            <a:ext cx="1187624" cy="1258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642942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4B907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Соблюдаем РЕЖИМ!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4B907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97493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Еще за месяц – два до начала посещения детского сада стоит максимально приблизить домашний распорядок дня к тому, который будет в садике.</a:t>
            </a:r>
          </a:p>
          <a:p>
            <a:pPr algn="ct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То есть в 7:00 – 7:30 – ПОДЪЕМ;</a:t>
            </a:r>
          </a:p>
          <a:p>
            <a:pPr algn="ct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		 8:30 – 9:00 – завтрак;</a:t>
            </a:r>
          </a:p>
          <a:p>
            <a:pPr algn="ct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		10:30 – 11:30 – прогулка;</a:t>
            </a:r>
          </a:p>
          <a:p>
            <a:pPr algn="ct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		12:00 – обед;</a:t>
            </a:r>
          </a:p>
          <a:p>
            <a:pPr algn="ct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		12:30 – 15:00 – подготовка ко сну, дневной сон;</a:t>
            </a:r>
          </a:p>
          <a:p>
            <a:pPr algn="ct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		15:30 – полдник.</a:t>
            </a:r>
          </a:p>
          <a:p>
            <a:pPr algn="ct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		Во время же адаптации к садику, режим нужно соблюдать особенно тщательно. Не отступайте от него больше чем на полчаса - час  в выходные и праздничные дни.</a:t>
            </a:r>
          </a:p>
        </p:txBody>
      </p:sp>
      <p:pic>
        <p:nvPicPr>
          <p:cNvPr id="2051" name="Picture 3" descr="C:\Users\user\Desktop\0_8e522_1d96d6c3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6667" y="1916832"/>
            <a:ext cx="2227333" cy="1872208"/>
          </a:xfrm>
          <a:prstGeom prst="rect">
            <a:avLst/>
          </a:prstGeom>
          <a:noFill/>
        </p:spPr>
      </p:pic>
      <p:pic>
        <p:nvPicPr>
          <p:cNvPr id="2053" name="Picture 5" descr="C:\Users\user\Desktop\41360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141479"/>
            <a:ext cx="1547664" cy="1716521"/>
          </a:xfrm>
          <a:prstGeom prst="rect">
            <a:avLst/>
          </a:prstGeom>
          <a:noFill/>
        </p:spPr>
      </p:pic>
      <p:pic>
        <p:nvPicPr>
          <p:cNvPr id="2055" name="Picture 7" descr="C:\Users\user\Desktop\5016525-thum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44824"/>
            <a:ext cx="1944216" cy="3289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Для успешной и хорошей адаптации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357158" y="1268760"/>
          <a:ext cx="8786842" cy="480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user\Desktop\0_96185_abc9828a_ori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44801" y="5373216"/>
            <a:ext cx="1899199" cy="1484784"/>
          </a:xfrm>
          <a:prstGeom prst="rect">
            <a:avLst/>
          </a:prstGeom>
          <a:noFill/>
        </p:spPr>
      </p:pic>
      <p:pic>
        <p:nvPicPr>
          <p:cNvPr id="3076" name="Picture 4" descr="C:\Users\user\Desktop\0_9618b_73163b44_ori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509120"/>
            <a:ext cx="1494280" cy="2020055"/>
          </a:xfrm>
          <a:prstGeom prst="rect">
            <a:avLst/>
          </a:prstGeom>
          <a:noFill/>
        </p:spPr>
      </p:pic>
      <p:pic>
        <p:nvPicPr>
          <p:cNvPr id="3077" name="Picture 5" descr="C:\Users\user\Desktop\0_8e52a_4ca4d932_ori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0394" y="2650980"/>
            <a:ext cx="1512168" cy="2097328"/>
          </a:xfrm>
          <a:prstGeom prst="rect">
            <a:avLst/>
          </a:prstGeom>
          <a:noFill/>
        </p:spPr>
      </p:pic>
      <p:pic>
        <p:nvPicPr>
          <p:cNvPr id="3079" name="Picture 7" descr="C:\Users\user\Desktop\0_9618a_7e105234_ori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908720"/>
            <a:ext cx="1915219" cy="1666299"/>
          </a:xfrm>
          <a:prstGeom prst="rect">
            <a:avLst/>
          </a:prstGeom>
          <a:noFill/>
        </p:spPr>
      </p:pic>
      <p:pic>
        <p:nvPicPr>
          <p:cNvPr id="3080" name="Picture 8" descr="C:\Users\user\Desktop\4770449-thumb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908720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1115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Ваш ребенок пришел в детский сад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072494" cy="4929223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"/>
            </a:pPr>
            <a:r>
              <a:rPr lang="ru-RU" sz="1800" i="1" dirty="0" smtClean="0">
                <a:solidFill>
                  <a:srgbClr val="002060"/>
                </a:solidFill>
                <a:cs typeface="Times New Roman" pitchFamily="18" charset="0"/>
              </a:rPr>
              <a:t>Обязательно соблюдайте график адаптации, т.е. режим кратковременного пребывания ребенка в детском саду, начиная с 2-х часов. Дайте ребенку возможность  постепенно привыкнуть  к новым условиям, к новым людям, к новым правилам, отсутствию мамы.</a:t>
            </a:r>
          </a:p>
          <a:p>
            <a:pPr>
              <a:buClr>
                <a:srgbClr val="7030A0"/>
              </a:buClr>
              <a:buFont typeface="Wingdings" pitchFamily="2" charset="2"/>
              <a:buChar char=""/>
            </a:pPr>
            <a:r>
              <a:rPr lang="ru-RU" sz="1800" i="1" dirty="0" smtClean="0">
                <a:solidFill>
                  <a:srgbClr val="002060"/>
                </a:solidFill>
                <a:cs typeface="Times New Roman" pitchFamily="18" charset="0"/>
              </a:rPr>
              <a:t>Можете дать ребенку с собой игрушку или книжку, словом «кусочек» из дома.</a:t>
            </a:r>
          </a:p>
          <a:p>
            <a:pPr>
              <a:buClr>
                <a:srgbClr val="7030A0"/>
              </a:buClr>
              <a:buFont typeface="Wingdings" pitchFamily="2" charset="2"/>
              <a:buChar char=""/>
            </a:pPr>
            <a:r>
              <a:rPr lang="ru-RU" sz="1800" i="1" dirty="0" smtClean="0">
                <a:solidFill>
                  <a:srgbClr val="002060"/>
                </a:solidFill>
                <a:cs typeface="Times New Roman" pitchFamily="18" charset="0"/>
              </a:rPr>
              <a:t>Ежедневно общайтесь с воспитателем, но не с целью выспросить, кто толкнул, а кто отобрал игрушку, а с целью выяснить, как вам скорректировать взаимоотношения с ребенком дома, чтобы он легче и быстрее привыкал к новым условиям жизни. Пусть воспитатель станет вашим помощником в воспитании ребенка.</a:t>
            </a:r>
          </a:p>
          <a:p>
            <a:pPr>
              <a:buClr>
                <a:srgbClr val="7030A0"/>
              </a:buClr>
              <a:buFont typeface="Wingdings" pitchFamily="2" charset="2"/>
              <a:buChar char=""/>
            </a:pPr>
            <a:r>
              <a:rPr lang="ru-RU" sz="1800" i="1" dirty="0" smtClean="0">
                <a:solidFill>
                  <a:srgbClr val="002060"/>
                </a:solidFill>
                <a:cs typeface="Times New Roman" pitchFamily="18" charset="0"/>
              </a:rPr>
              <a:t>Поддерживайте ребенка в период адаптации, меньше обращайте внимания на его капризы, дарите ему свое тепло и любовь.</a:t>
            </a:r>
          </a:p>
          <a:p>
            <a:pPr>
              <a:buClr>
                <a:srgbClr val="7030A0"/>
              </a:buClr>
              <a:buFont typeface="Wingdings" pitchFamily="2" charset="2"/>
              <a:buChar char=""/>
            </a:pPr>
            <a:r>
              <a:rPr lang="ru-RU" sz="1800" i="1" dirty="0" smtClean="0">
                <a:solidFill>
                  <a:srgbClr val="002060"/>
                </a:solidFill>
                <a:cs typeface="Times New Roman" pitchFamily="18" charset="0"/>
              </a:rPr>
              <a:t>Постарайтесь не менять ничего в жизни ребенка в период адаптации. Берегите нервную систему ребенка!</a:t>
            </a:r>
          </a:p>
          <a:p>
            <a:pPr>
              <a:buClr>
                <a:srgbClr val="7030A0"/>
              </a:buClr>
              <a:buFont typeface="Wingdings" pitchFamily="2" charset="2"/>
              <a:buChar char=""/>
            </a:pPr>
            <a:r>
              <a:rPr lang="ru-RU" sz="1800" i="1" dirty="0" smtClean="0">
                <a:solidFill>
                  <a:srgbClr val="002060"/>
                </a:solidFill>
                <a:cs typeface="Times New Roman" pitchFamily="18" charset="0"/>
              </a:rPr>
              <a:t>Но самое главное условие успешной адаптации вашего малыша – готовность родителей, к тому, что ребенок пойдет в детский сад.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Будьте терпеливы, проявляйте понимание и проницательность. И очень скоро детский сад превратиться для малыша в уютный, хорошо знакомый привычный мир!</a:t>
            </a:r>
            <a:endParaRPr lang="ru-RU" sz="18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0_96187_e6f688f3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7977" y="0"/>
            <a:ext cx="1386024" cy="1700808"/>
          </a:xfrm>
          <a:prstGeom prst="rect">
            <a:avLst/>
          </a:prstGeom>
          <a:noFill/>
        </p:spPr>
      </p:pic>
      <p:pic>
        <p:nvPicPr>
          <p:cNvPr id="4099" name="Picture 3" descr="C:\Users\user\Desktop\0_90495_89deecd2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4914267"/>
            <a:ext cx="1080120" cy="1107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268</Words>
  <Application>Microsoft Office PowerPoint</Application>
  <PresentationFormat>Экран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Адаптация ребенка к детскому саду</vt:lpstr>
      <vt:lpstr> Соблюдаем РЕЖИМ!</vt:lpstr>
      <vt:lpstr>Для успешной и хорошей адаптации</vt:lpstr>
      <vt:lpstr>Ваш ребенок пришел в детский сад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ДС№19</dc:creator>
  <cp:lastModifiedBy>user</cp:lastModifiedBy>
  <cp:revision>33</cp:revision>
  <dcterms:created xsi:type="dcterms:W3CDTF">2014-05-13T06:11:22Z</dcterms:created>
  <dcterms:modified xsi:type="dcterms:W3CDTF">2015-11-28T14:33:40Z</dcterms:modified>
</cp:coreProperties>
</file>